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</p:sldIdLst>
  <p:sldSz cx="18288000" cy="10287000"/>
  <p:notesSz cx="6858000" cy="9144000"/>
  <p:embeddedFontLst>
    <p:embeddedFont>
      <p:font typeface="Anton Italics" pitchFamily="2" charset="77"/>
      <p:regular r:id="rId10"/>
      <p:italic r:id="rId11"/>
    </p:embeddedFont>
    <p:embeddedFont>
      <p:font typeface="Open Sans" panose="020B0606030504020204" pitchFamily="34" charset="0"/>
      <p:regular r:id="rId12"/>
      <p:bold r:id="rId13"/>
      <p:italic r:id="rId14"/>
      <p:boldItalic r:id="rId15"/>
    </p:embeddedFont>
    <p:embeddedFont>
      <p:font typeface="Quicksand" pitchFamily="2" charset="77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 autoAdjust="0"/>
    <p:restoredTop sz="94635" autoAdjust="0"/>
  </p:normalViewPr>
  <p:slideViewPr>
    <p:cSldViewPr>
      <p:cViewPr varScale="1">
        <p:scale>
          <a:sx n="69" d="100"/>
          <a:sy n="69" d="100"/>
        </p:scale>
        <p:origin x="224" y="-14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/Relationships>
</file>

<file path=ppt/media/image1.png>
</file>

<file path=ppt/media/image10.svg>
</file>

<file path=ppt/media/image11.png>
</file>

<file path=ppt/media/image12.jpeg>
</file>

<file path=ppt/media/image13.png>
</file>

<file path=ppt/media/image14.svg>
</file>

<file path=ppt/media/image15.png>
</file>

<file path=ppt/media/image2.svg>
</file>

<file path=ppt/media/image3.png>
</file>

<file path=ppt/media/image4.svg>
</file>

<file path=ppt/media/image5.jpe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7" Type="http://schemas.openxmlformats.org/officeDocument/2006/relationships/image" Target="../media/image14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jpe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7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2700000">
            <a:off x="-8706208" y="5804664"/>
            <a:ext cx="19738593" cy="6553463"/>
          </a:xfrm>
          <a:custGeom>
            <a:avLst/>
            <a:gdLst/>
            <a:ahLst/>
            <a:cxnLst/>
            <a:rect l="l" t="t" r="r" b="b"/>
            <a:pathLst>
              <a:path w="19738593" h="6553463">
                <a:moveTo>
                  <a:pt x="0" y="0"/>
                </a:moveTo>
                <a:lnTo>
                  <a:pt x="19738592" y="0"/>
                </a:lnTo>
                <a:lnTo>
                  <a:pt x="19738592" y="6553463"/>
                </a:lnTo>
                <a:lnTo>
                  <a:pt x="0" y="655346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t="-20119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2700000" flipH="1">
            <a:off x="7635025" y="-3453128"/>
            <a:ext cx="26997935" cy="8963657"/>
          </a:xfrm>
          <a:custGeom>
            <a:avLst/>
            <a:gdLst/>
            <a:ahLst/>
            <a:cxnLst/>
            <a:rect l="l" t="t" r="r" b="b"/>
            <a:pathLst>
              <a:path w="26997935" h="8963657">
                <a:moveTo>
                  <a:pt x="26997936" y="0"/>
                </a:moveTo>
                <a:lnTo>
                  <a:pt x="0" y="0"/>
                </a:lnTo>
                <a:lnTo>
                  <a:pt x="0" y="8963656"/>
                </a:lnTo>
                <a:lnTo>
                  <a:pt x="26997936" y="8963656"/>
                </a:lnTo>
                <a:lnTo>
                  <a:pt x="2699793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t="-201193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 rot="-2700000">
            <a:off x="7475955" y="7702503"/>
            <a:ext cx="19150505" cy="5263227"/>
            <a:chOff x="0" y="0"/>
            <a:chExt cx="5043754" cy="13862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043755" cy="1386200"/>
            </a:xfrm>
            <a:custGeom>
              <a:avLst/>
              <a:gdLst/>
              <a:ahLst/>
              <a:cxnLst/>
              <a:rect l="l" t="t" r="r" b="b"/>
              <a:pathLst>
                <a:path w="5043755" h="1386200">
                  <a:moveTo>
                    <a:pt x="0" y="0"/>
                  </a:moveTo>
                  <a:lnTo>
                    <a:pt x="5043755" y="0"/>
                  </a:lnTo>
                  <a:lnTo>
                    <a:pt x="5043755" y="1386200"/>
                  </a:lnTo>
                  <a:lnTo>
                    <a:pt x="0" y="1386200"/>
                  </a:lnTo>
                  <a:close/>
                </a:path>
              </a:pathLst>
            </a:custGeom>
            <a:solidFill>
              <a:srgbClr val="272727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47625"/>
              <a:ext cx="5043754" cy="1433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11275908" y="1688507"/>
            <a:ext cx="5572390" cy="7392889"/>
          </a:xfrm>
          <a:custGeom>
            <a:avLst/>
            <a:gdLst/>
            <a:ahLst/>
            <a:cxnLst/>
            <a:rect l="l" t="t" r="r" b="b"/>
            <a:pathLst>
              <a:path w="5572390" h="7392889">
                <a:moveTo>
                  <a:pt x="0" y="0"/>
                </a:moveTo>
                <a:lnTo>
                  <a:pt x="5572390" y="0"/>
                </a:lnTo>
                <a:lnTo>
                  <a:pt x="5572390" y="7392888"/>
                </a:lnTo>
                <a:lnTo>
                  <a:pt x="0" y="739288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2246891" y="2342302"/>
            <a:ext cx="7921197" cy="26292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506"/>
              </a:lnSpc>
              <a:spcBef>
                <a:spcPct val="0"/>
              </a:spcBef>
            </a:pPr>
            <a:r>
              <a:rPr lang="en-US" sz="15362" i="1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CYCLISTIC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246891" y="4529831"/>
            <a:ext cx="9425766" cy="26377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559"/>
              </a:lnSpc>
              <a:spcBef>
                <a:spcPct val="0"/>
              </a:spcBef>
            </a:pPr>
            <a:r>
              <a:rPr lang="en-US" sz="15399" i="1">
                <a:solidFill>
                  <a:srgbClr val="0097B2"/>
                </a:solidFill>
                <a:latin typeface="Anton Italics"/>
                <a:ea typeface="Anton Italics"/>
                <a:cs typeface="Anton Italics"/>
                <a:sym typeface="Anton Italics"/>
              </a:rPr>
              <a:t>BIKE-SHARE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124426" y="8517515"/>
            <a:ext cx="6470921" cy="563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19"/>
              </a:lnSpc>
            </a:pPr>
            <a:r>
              <a:rPr lang="en-US" sz="32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Presented by Priscilla Aihoon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7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2700000">
            <a:off x="-13725270" y="6547236"/>
            <a:ext cx="17892204" cy="5940438"/>
          </a:xfrm>
          <a:custGeom>
            <a:avLst/>
            <a:gdLst/>
            <a:ahLst/>
            <a:cxnLst/>
            <a:rect l="l" t="t" r="r" b="b"/>
            <a:pathLst>
              <a:path w="17892204" h="5940438">
                <a:moveTo>
                  <a:pt x="0" y="0"/>
                </a:moveTo>
                <a:lnTo>
                  <a:pt x="17892204" y="0"/>
                </a:lnTo>
                <a:lnTo>
                  <a:pt x="17892204" y="5940439"/>
                </a:lnTo>
                <a:lnTo>
                  <a:pt x="0" y="594043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t="-201193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4823087"/>
            <a:chOff x="0" y="0"/>
            <a:chExt cx="24384000" cy="6430783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4"/>
            <a:srcRect l="7829" t="7108" b="56474"/>
            <a:stretch>
              <a:fillRect/>
            </a:stretch>
          </p:blipFill>
          <p:spPr>
            <a:xfrm>
              <a:off x="0" y="0"/>
              <a:ext cx="24384000" cy="6430783"/>
            </a:xfrm>
            <a:prstGeom prst="rect">
              <a:avLst/>
            </a:prstGeom>
          </p:spPr>
        </p:pic>
      </p:grpSp>
      <p:sp>
        <p:nvSpPr>
          <p:cNvPr id="5" name="TextBox 5"/>
          <p:cNvSpPr txBox="1"/>
          <p:nvPr/>
        </p:nvSpPr>
        <p:spPr>
          <a:xfrm>
            <a:off x="1680056" y="6262025"/>
            <a:ext cx="6631868" cy="13684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200"/>
              </a:lnSpc>
              <a:spcBef>
                <a:spcPct val="0"/>
              </a:spcBef>
            </a:pPr>
            <a:r>
              <a:rPr lang="en-US" sz="8000" i="1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BUSINESS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680056" y="7404443"/>
            <a:ext cx="6631868" cy="13684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200"/>
              </a:lnSpc>
              <a:spcBef>
                <a:spcPct val="0"/>
              </a:spcBef>
            </a:pPr>
            <a:r>
              <a:rPr lang="en-US" sz="8000" i="1">
                <a:solidFill>
                  <a:srgbClr val="0097B2"/>
                </a:solidFill>
                <a:latin typeface="Anton Italics"/>
                <a:ea typeface="Anton Italics"/>
                <a:cs typeface="Anton Italics"/>
                <a:sym typeface="Anton Italics"/>
              </a:rPr>
              <a:t>OBJECTIVE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831035" y="5868061"/>
            <a:ext cx="8713656" cy="33204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21" lvl="1" indent="-302261" algn="l">
              <a:lnSpc>
                <a:spcPts val="3920"/>
              </a:lnSpc>
              <a:buFont typeface="Arial"/>
              <a:buChar char="•"/>
            </a:pPr>
            <a:r>
              <a:rPr lang="en-US" sz="2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Grow annual memberships by understanding differences in usage between casual riders and members.</a:t>
            </a:r>
          </a:p>
          <a:p>
            <a:pPr algn="l">
              <a:lnSpc>
                <a:spcPts val="3920"/>
              </a:lnSpc>
            </a:pPr>
            <a:endParaRPr lang="en-US" sz="28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604521" lvl="1" indent="-302261" algn="l">
              <a:lnSpc>
                <a:spcPts val="3920"/>
              </a:lnSpc>
              <a:buFont typeface="Arial"/>
              <a:buChar char="•"/>
            </a:pPr>
            <a:r>
              <a:rPr lang="en-US" sz="28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Use insights to drive a targeted marketing strategy</a:t>
            </a:r>
          </a:p>
          <a:p>
            <a:pPr algn="l">
              <a:lnSpc>
                <a:spcPts val="2800"/>
              </a:lnSpc>
            </a:pPr>
            <a:endParaRPr lang="en-US" sz="28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7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2700000">
            <a:off x="3448744" y="6547236"/>
            <a:ext cx="17892204" cy="5940438"/>
          </a:xfrm>
          <a:custGeom>
            <a:avLst/>
            <a:gdLst/>
            <a:ahLst/>
            <a:cxnLst/>
            <a:rect l="l" t="t" r="r" b="b"/>
            <a:pathLst>
              <a:path w="17892204" h="5940438">
                <a:moveTo>
                  <a:pt x="0" y="0"/>
                </a:moveTo>
                <a:lnTo>
                  <a:pt x="17892204" y="0"/>
                </a:lnTo>
                <a:lnTo>
                  <a:pt x="17892204" y="5940439"/>
                </a:lnTo>
                <a:lnTo>
                  <a:pt x="0" y="594043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t="-20119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791550" y="1439193"/>
            <a:ext cx="14631384" cy="8239172"/>
          </a:xfrm>
          <a:custGeom>
            <a:avLst/>
            <a:gdLst/>
            <a:ahLst/>
            <a:cxnLst/>
            <a:rect l="l" t="t" r="r" b="b"/>
            <a:pathLst>
              <a:path w="14631384" h="8239172">
                <a:moveTo>
                  <a:pt x="0" y="0"/>
                </a:moveTo>
                <a:lnTo>
                  <a:pt x="14631384" y="0"/>
                </a:lnTo>
                <a:lnTo>
                  <a:pt x="14631384" y="8239172"/>
                </a:lnTo>
                <a:lnTo>
                  <a:pt x="0" y="823917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1028700" y="80290"/>
            <a:ext cx="10699657" cy="13589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199"/>
              </a:lnSpc>
              <a:spcBef>
                <a:spcPct val="0"/>
              </a:spcBef>
            </a:pPr>
            <a:r>
              <a:rPr lang="en-US" sz="7999" i="1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EXECUTIVE SUMMARY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7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2700000" flipH="1">
            <a:off x="8768032" y="-7419591"/>
            <a:ext cx="26997935" cy="8963657"/>
          </a:xfrm>
          <a:custGeom>
            <a:avLst/>
            <a:gdLst/>
            <a:ahLst/>
            <a:cxnLst/>
            <a:rect l="l" t="t" r="r" b="b"/>
            <a:pathLst>
              <a:path w="26997935" h="8963657">
                <a:moveTo>
                  <a:pt x="26997935" y="0"/>
                </a:moveTo>
                <a:lnTo>
                  <a:pt x="0" y="0"/>
                </a:lnTo>
                <a:lnTo>
                  <a:pt x="0" y="8963657"/>
                </a:lnTo>
                <a:lnTo>
                  <a:pt x="26997935" y="8963657"/>
                </a:lnTo>
                <a:lnTo>
                  <a:pt x="26997935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t="-20119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727263" y="299528"/>
            <a:ext cx="6932102" cy="9477052"/>
          </a:xfrm>
          <a:custGeom>
            <a:avLst/>
            <a:gdLst/>
            <a:ahLst/>
            <a:cxnLst/>
            <a:rect l="l" t="t" r="r" b="b"/>
            <a:pathLst>
              <a:path w="6932102" h="9477052">
                <a:moveTo>
                  <a:pt x="0" y="0"/>
                </a:moveTo>
                <a:lnTo>
                  <a:pt x="6932101" y="0"/>
                </a:lnTo>
                <a:lnTo>
                  <a:pt x="6932101" y="9477052"/>
                </a:lnTo>
                <a:lnTo>
                  <a:pt x="0" y="947705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14283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9808012" y="1493839"/>
            <a:ext cx="7293938" cy="13589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199"/>
              </a:lnSpc>
              <a:spcBef>
                <a:spcPct val="0"/>
              </a:spcBef>
            </a:pPr>
            <a:r>
              <a:rPr lang="en-US" sz="7999" i="1">
                <a:solidFill>
                  <a:srgbClr val="0097B2"/>
                </a:solidFill>
                <a:latin typeface="Anton Italics"/>
                <a:ea typeface="Anton Italics"/>
                <a:cs typeface="Anton Italics"/>
                <a:sym typeface="Anton Italics"/>
              </a:rPr>
              <a:t>METRICS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8870421" y="277811"/>
            <a:ext cx="7293938" cy="13589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199"/>
              </a:lnSpc>
              <a:spcBef>
                <a:spcPct val="0"/>
              </a:spcBef>
            </a:pPr>
            <a:r>
              <a:rPr lang="en-US" sz="7999" i="1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OPERATIONAL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8870421" y="3815533"/>
            <a:ext cx="8659773" cy="424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There are more end stations than starts stations</a:t>
            </a:r>
          </a:p>
          <a:p>
            <a:pPr algn="l">
              <a:lnSpc>
                <a:spcPts val="4200"/>
              </a:lnSpc>
            </a:pPr>
            <a:endParaRPr lang="en-US" sz="3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E-bike and classic bike usage metrics reveal different rider preferences</a:t>
            </a:r>
          </a:p>
          <a:p>
            <a:pPr algn="l">
              <a:lnSpc>
                <a:spcPts val="4200"/>
              </a:lnSpc>
            </a:pPr>
            <a:endParaRPr lang="en-US" sz="3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Most of the Public Stops are the least frequently used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7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2700000">
            <a:off x="8670045" y="8685249"/>
            <a:ext cx="12576086" cy="4175420"/>
          </a:xfrm>
          <a:custGeom>
            <a:avLst/>
            <a:gdLst/>
            <a:ahLst/>
            <a:cxnLst/>
            <a:rect l="l" t="t" r="r" b="b"/>
            <a:pathLst>
              <a:path w="12576086" h="4175420">
                <a:moveTo>
                  <a:pt x="0" y="0"/>
                </a:moveTo>
                <a:lnTo>
                  <a:pt x="12576086" y="0"/>
                </a:lnTo>
                <a:lnTo>
                  <a:pt x="12576086" y="4175420"/>
                </a:lnTo>
                <a:lnTo>
                  <a:pt x="0" y="41754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t="-20119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6000">
            <a:off x="156229" y="779741"/>
            <a:ext cx="8994855" cy="8141333"/>
          </a:xfrm>
          <a:custGeom>
            <a:avLst/>
            <a:gdLst/>
            <a:ahLst/>
            <a:cxnLst/>
            <a:rect l="l" t="t" r="r" b="b"/>
            <a:pathLst>
              <a:path w="8994855" h="8141333">
                <a:moveTo>
                  <a:pt x="0" y="15674"/>
                </a:moveTo>
                <a:lnTo>
                  <a:pt x="8980673" y="0"/>
                </a:lnTo>
                <a:lnTo>
                  <a:pt x="8994855" y="8125659"/>
                </a:lnTo>
                <a:lnTo>
                  <a:pt x="14182" y="8141333"/>
                </a:lnTo>
                <a:lnTo>
                  <a:pt x="0" y="15674"/>
                </a:lnTo>
                <a:close/>
              </a:path>
            </a:pathLst>
          </a:custGeom>
          <a:blipFill>
            <a:blip r:embed="rId4"/>
            <a:stretch>
              <a:fillRect l="-69152" t="-5284" r="-11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9691847" y="3417831"/>
            <a:ext cx="8188911" cy="424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The most popular start and end stations are clustered in key Chicago neighborhoods.</a:t>
            </a:r>
          </a:p>
          <a:p>
            <a:pPr algn="l">
              <a:lnSpc>
                <a:spcPts val="4200"/>
              </a:lnSpc>
            </a:pPr>
            <a:endParaRPr lang="en-US" sz="3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647700" lvl="1" indent="-323850" algn="l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More rides originate and end at high-traffic stations like Kingsbury and Streeter Drives</a:t>
            </a:r>
          </a:p>
          <a:p>
            <a:pPr algn="l">
              <a:lnSpc>
                <a:spcPts val="4200"/>
              </a:lnSpc>
            </a:pPr>
            <a:endParaRPr lang="en-US" sz="30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0255860" y="1460817"/>
            <a:ext cx="7003440" cy="13589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199"/>
              </a:lnSpc>
              <a:spcBef>
                <a:spcPct val="0"/>
              </a:spcBef>
            </a:pPr>
            <a:r>
              <a:rPr lang="en-US" sz="7999" i="1">
                <a:solidFill>
                  <a:srgbClr val="0097B2"/>
                </a:solidFill>
                <a:latin typeface="Anton Italics"/>
                <a:ea typeface="Anton Italics"/>
                <a:cs typeface="Anton Italics"/>
                <a:sym typeface="Anton Italics"/>
              </a:rPr>
              <a:t>METRICS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497329" y="277811"/>
            <a:ext cx="7003440" cy="13589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199"/>
              </a:lnSpc>
              <a:spcBef>
                <a:spcPct val="0"/>
              </a:spcBef>
            </a:pPr>
            <a:r>
              <a:rPr lang="en-US" sz="7999" i="1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GEOGRAPHIC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7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2700000" flipH="1">
            <a:off x="7635025" y="-3453128"/>
            <a:ext cx="26997935" cy="8963657"/>
          </a:xfrm>
          <a:custGeom>
            <a:avLst/>
            <a:gdLst/>
            <a:ahLst/>
            <a:cxnLst/>
            <a:rect l="l" t="t" r="r" b="b"/>
            <a:pathLst>
              <a:path w="26997935" h="8963657">
                <a:moveTo>
                  <a:pt x="26997936" y="0"/>
                </a:moveTo>
                <a:lnTo>
                  <a:pt x="0" y="0"/>
                </a:lnTo>
                <a:lnTo>
                  <a:pt x="0" y="8963656"/>
                </a:lnTo>
                <a:lnTo>
                  <a:pt x="26997936" y="8963656"/>
                </a:lnTo>
                <a:lnTo>
                  <a:pt x="2699793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t="-201193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3354809" y="1844781"/>
            <a:ext cx="3904491" cy="6597437"/>
            <a:chOff x="0" y="0"/>
            <a:chExt cx="5205988" cy="8796583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4"/>
            <a:srcRect l="5957" r="51579"/>
            <a:stretch>
              <a:fillRect/>
            </a:stretch>
          </p:blipFill>
          <p:spPr>
            <a:xfrm>
              <a:off x="0" y="0"/>
              <a:ext cx="5205988" cy="8796583"/>
            </a:xfrm>
            <a:prstGeom prst="rect">
              <a:avLst/>
            </a:prstGeom>
          </p:spPr>
        </p:pic>
      </p:grpSp>
      <p:sp>
        <p:nvSpPr>
          <p:cNvPr id="5" name="TextBox 5"/>
          <p:cNvSpPr txBox="1"/>
          <p:nvPr/>
        </p:nvSpPr>
        <p:spPr>
          <a:xfrm>
            <a:off x="1703619" y="597097"/>
            <a:ext cx="3746314" cy="13589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199"/>
              </a:lnSpc>
              <a:spcBef>
                <a:spcPct val="0"/>
              </a:spcBef>
            </a:pPr>
            <a:r>
              <a:rPr lang="en-US" sz="7999" i="1">
                <a:solidFill>
                  <a:srgbClr val="0097B2"/>
                </a:solidFill>
                <a:latin typeface="Anton Italics"/>
                <a:ea typeface="Anton Italics"/>
                <a:cs typeface="Anton Italics"/>
                <a:sym typeface="Anton Italics"/>
              </a:rPr>
              <a:t>INSIGHTS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27124" y="148130"/>
            <a:ext cx="2043455" cy="13589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199"/>
              </a:lnSpc>
              <a:spcBef>
                <a:spcPct val="0"/>
              </a:spcBef>
            </a:pPr>
            <a:r>
              <a:rPr lang="en-US" sz="7999" i="1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KEY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703619" y="6389051"/>
            <a:ext cx="10059437" cy="415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Most rides start/end at popular downtown and commuter stations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756067" y="7332041"/>
            <a:ext cx="10059437" cy="415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Clear opportunity to convert casual riders using targeted promotions</a:t>
            </a:r>
          </a:p>
        </p:txBody>
      </p:sp>
      <p:sp>
        <p:nvSpPr>
          <p:cNvPr id="9" name="Freeform 9"/>
          <p:cNvSpPr/>
          <p:nvPr/>
        </p:nvSpPr>
        <p:spPr>
          <a:xfrm>
            <a:off x="1104017" y="6476903"/>
            <a:ext cx="296737" cy="296737"/>
          </a:xfrm>
          <a:custGeom>
            <a:avLst/>
            <a:gdLst/>
            <a:ahLst/>
            <a:cxnLst/>
            <a:rect l="l" t="t" r="r" b="b"/>
            <a:pathLst>
              <a:path w="296737" h="296737">
                <a:moveTo>
                  <a:pt x="0" y="0"/>
                </a:moveTo>
                <a:lnTo>
                  <a:pt x="296737" y="0"/>
                </a:lnTo>
                <a:lnTo>
                  <a:pt x="296737" y="296736"/>
                </a:lnTo>
                <a:lnTo>
                  <a:pt x="0" y="29673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Freeform 10"/>
          <p:cNvSpPr/>
          <p:nvPr/>
        </p:nvSpPr>
        <p:spPr>
          <a:xfrm>
            <a:off x="1104017" y="7418871"/>
            <a:ext cx="298779" cy="298779"/>
          </a:xfrm>
          <a:custGeom>
            <a:avLst/>
            <a:gdLst/>
            <a:ahLst/>
            <a:cxnLst/>
            <a:rect l="l" t="t" r="r" b="b"/>
            <a:pathLst>
              <a:path w="298779" h="298779">
                <a:moveTo>
                  <a:pt x="0" y="0"/>
                </a:moveTo>
                <a:lnTo>
                  <a:pt x="298780" y="0"/>
                </a:lnTo>
                <a:lnTo>
                  <a:pt x="298780" y="298779"/>
                </a:lnTo>
                <a:lnTo>
                  <a:pt x="0" y="29877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>
            <a:off x="1104017" y="5572926"/>
            <a:ext cx="298779" cy="298779"/>
          </a:xfrm>
          <a:custGeom>
            <a:avLst/>
            <a:gdLst/>
            <a:ahLst/>
            <a:cxnLst/>
            <a:rect l="l" t="t" r="r" b="b"/>
            <a:pathLst>
              <a:path w="298779" h="298779">
                <a:moveTo>
                  <a:pt x="0" y="0"/>
                </a:moveTo>
                <a:lnTo>
                  <a:pt x="298780" y="0"/>
                </a:lnTo>
                <a:lnTo>
                  <a:pt x="298780" y="298779"/>
                </a:lnTo>
                <a:lnTo>
                  <a:pt x="0" y="29877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>
            <a:off x="1101974" y="4611711"/>
            <a:ext cx="298779" cy="298779"/>
          </a:xfrm>
          <a:custGeom>
            <a:avLst/>
            <a:gdLst/>
            <a:ahLst/>
            <a:cxnLst/>
            <a:rect l="l" t="t" r="r" b="b"/>
            <a:pathLst>
              <a:path w="298779" h="298779">
                <a:moveTo>
                  <a:pt x="0" y="0"/>
                </a:moveTo>
                <a:lnTo>
                  <a:pt x="298780" y="0"/>
                </a:lnTo>
                <a:lnTo>
                  <a:pt x="298780" y="298779"/>
                </a:lnTo>
                <a:lnTo>
                  <a:pt x="0" y="29877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/>
          <p:cNvSpPr/>
          <p:nvPr/>
        </p:nvSpPr>
        <p:spPr>
          <a:xfrm>
            <a:off x="1104017" y="3703331"/>
            <a:ext cx="298779" cy="298779"/>
          </a:xfrm>
          <a:custGeom>
            <a:avLst/>
            <a:gdLst/>
            <a:ahLst/>
            <a:cxnLst/>
            <a:rect l="l" t="t" r="r" b="b"/>
            <a:pathLst>
              <a:path w="298779" h="298779">
                <a:moveTo>
                  <a:pt x="0" y="0"/>
                </a:moveTo>
                <a:lnTo>
                  <a:pt x="298780" y="0"/>
                </a:lnTo>
                <a:lnTo>
                  <a:pt x="298780" y="298780"/>
                </a:lnTo>
                <a:lnTo>
                  <a:pt x="0" y="29878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Freeform 14"/>
          <p:cNvSpPr/>
          <p:nvPr/>
        </p:nvSpPr>
        <p:spPr>
          <a:xfrm>
            <a:off x="1104017" y="2771481"/>
            <a:ext cx="298779" cy="298779"/>
          </a:xfrm>
          <a:custGeom>
            <a:avLst/>
            <a:gdLst/>
            <a:ahLst/>
            <a:cxnLst/>
            <a:rect l="l" t="t" r="r" b="b"/>
            <a:pathLst>
              <a:path w="298779" h="298779">
                <a:moveTo>
                  <a:pt x="0" y="0"/>
                </a:moveTo>
                <a:lnTo>
                  <a:pt x="298780" y="0"/>
                </a:lnTo>
                <a:lnTo>
                  <a:pt x="298780" y="298779"/>
                </a:lnTo>
                <a:lnTo>
                  <a:pt x="0" y="29877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TextBox 15"/>
          <p:cNvSpPr txBox="1"/>
          <p:nvPr/>
        </p:nvSpPr>
        <p:spPr>
          <a:xfrm>
            <a:off x="1703619" y="5486096"/>
            <a:ext cx="11797772" cy="415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Peak bike usage on Saturdays and in summer months (seasonality)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703619" y="4524881"/>
            <a:ext cx="9899793" cy="415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Casual riders take longer rides, favor weekends (leisure behavior)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756067" y="3585716"/>
            <a:ext cx="11598742" cy="415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Members take shorter, more frequent rides during weekdays (commute behavior)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756067" y="2684651"/>
            <a:ext cx="8835506" cy="415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64% of rides by annual members; 36% by casual riders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7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2700000" flipH="1">
            <a:off x="10256926" y="-7937871"/>
            <a:ext cx="26997935" cy="8963657"/>
          </a:xfrm>
          <a:custGeom>
            <a:avLst/>
            <a:gdLst/>
            <a:ahLst/>
            <a:cxnLst/>
            <a:rect l="l" t="t" r="r" b="b"/>
            <a:pathLst>
              <a:path w="26997935" h="8963657">
                <a:moveTo>
                  <a:pt x="26997935" y="0"/>
                </a:moveTo>
                <a:lnTo>
                  <a:pt x="0" y="0"/>
                </a:lnTo>
                <a:lnTo>
                  <a:pt x="0" y="8963656"/>
                </a:lnTo>
                <a:lnTo>
                  <a:pt x="26997935" y="8963656"/>
                </a:lnTo>
                <a:lnTo>
                  <a:pt x="26997935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t="-20119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577283">
            <a:off x="9846995" y="964848"/>
            <a:ext cx="4104513" cy="8229600"/>
          </a:xfrm>
          <a:custGeom>
            <a:avLst/>
            <a:gdLst/>
            <a:ahLst/>
            <a:cxnLst/>
            <a:rect l="l" t="t" r="r" b="b"/>
            <a:pathLst>
              <a:path w="4104513" h="8229600">
                <a:moveTo>
                  <a:pt x="0" y="0"/>
                </a:moveTo>
                <a:lnTo>
                  <a:pt x="4104513" y="0"/>
                </a:lnTo>
                <a:lnTo>
                  <a:pt x="410451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-577283">
            <a:off x="14579524" y="2730951"/>
            <a:ext cx="4104513" cy="8229600"/>
          </a:xfrm>
          <a:custGeom>
            <a:avLst/>
            <a:gdLst/>
            <a:ahLst/>
            <a:cxnLst/>
            <a:rect l="l" t="t" r="r" b="b"/>
            <a:pathLst>
              <a:path w="4104513" h="8229600">
                <a:moveTo>
                  <a:pt x="0" y="0"/>
                </a:moveTo>
                <a:lnTo>
                  <a:pt x="4104513" y="0"/>
                </a:lnTo>
                <a:lnTo>
                  <a:pt x="410451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5" name="Group 5"/>
          <p:cNvGrpSpPr>
            <a:grpSpLocks noChangeAspect="1"/>
          </p:cNvGrpSpPr>
          <p:nvPr/>
        </p:nvGrpSpPr>
        <p:grpSpPr>
          <a:xfrm rot="-621402">
            <a:off x="9898028" y="1026901"/>
            <a:ext cx="4044889" cy="8003509"/>
            <a:chOff x="0" y="0"/>
            <a:chExt cx="2620010" cy="5184140"/>
          </a:xfrm>
        </p:grpSpPr>
        <p:sp>
          <p:nvSpPr>
            <p:cNvPr id="6" name="Freeform 6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Freeform 7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5"/>
              <a:stretch>
                <a:fillRect l="-127239" r="-98018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Freeform 8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 9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10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11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12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13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14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5" name="Group 15"/>
          <p:cNvGrpSpPr>
            <a:grpSpLocks noChangeAspect="1"/>
          </p:cNvGrpSpPr>
          <p:nvPr/>
        </p:nvGrpSpPr>
        <p:grpSpPr>
          <a:xfrm rot="-621402">
            <a:off x="14630557" y="2793004"/>
            <a:ext cx="4044889" cy="8003509"/>
            <a:chOff x="0" y="0"/>
            <a:chExt cx="2620010" cy="5184140"/>
          </a:xfrm>
        </p:grpSpPr>
        <p:sp>
          <p:nvSpPr>
            <p:cNvPr id="16" name="Freeform 16"/>
            <p:cNvSpPr/>
            <p:nvPr/>
          </p:nvSpPr>
          <p:spPr>
            <a:xfrm>
              <a:off x="53340" y="25400"/>
              <a:ext cx="2513330" cy="5132070"/>
            </a:xfrm>
            <a:custGeom>
              <a:avLst/>
              <a:gdLst/>
              <a:ahLst/>
              <a:cxnLst/>
              <a:rect l="l" t="t" r="r" b="b"/>
              <a:pathLst>
                <a:path w="2513330" h="513207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7"/>
            <p:cNvSpPr/>
            <p:nvPr/>
          </p:nvSpPr>
          <p:spPr>
            <a:xfrm>
              <a:off x="185420" y="156210"/>
              <a:ext cx="2251710" cy="4876800"/>
            </a:xfrm>
            <a:custGeom>
              <a:avLst/>
              <a:gdLst/>
              <a:ahLst/>
              <a:cxnLst/>
              <a:rect l="l" t="t" r="r" b="b"/>
              <a:pathLst>
                <a:path w="2251710" h="487680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5"/>
              <a:stretch>
                <a:fillRect l="-201650" r="-23606"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8"/>
            <p:cNvSpPr/>
            <p:nvPr/>
          </p:nvSpPr>
          <p:spPr>
            <a:xfrm>
              <a:off x="1121410" y="198120"/>
              <a:ext cx="347980" cy="43180"/>
            </a:xfrm>
            <a:custGeom>
              <a:avLst/>
              <a:gdLst/>
              <a:ahLst/>
              <a:cxnLst/>
              <a:rect l="l" t="t" r="r" b="b"/>
              <a:pathLst>
                <a:path w="347980" h="431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9"/>
            <p:cNvSpPr/>
            <p:nvPr/>
          </p:nvSpPr>
          <p:spPr>
            <a:xfrm>
              <a:off x="1578312" y="187909"/>
              <a:ext cx="66636" cy="63602"/>
            </a:xfrm>
            <a:custGeom>
              <a:avLst/>
              <a:gdLst/>
              <a:ahLst/>
              <a:cxnLst/>
              <a:rect l="l" t="t" r="r" b="b"/>
              <a:pathLst>
                <a:path w="66636" h="63602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20"/>
            <p:cNvSpPr/>
            <p:nvPr/>
          </p:nvSpPr>
          <p:spPr>
            <a:xfrm>
              <a:off x="0" y="685800"/>
              <a:ext cx="27940" cy="213360"/>
            </a:xfrm>
            <a:custGeom>
              <a:avLst/>
              <a:gdLst/>
              <a:ahLst/>
              <a:cxnLst/>
              <a:rect l="l" t="t" r="r" b="b"/>
              <a:pathLst>
                <a:path w="27940" h="21336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21"/>
            <p:cNvSpPr/>
            <p:nvPr/>
          </p:nvSpPr>
          <p:spPr>
            <a:xfrm>
              <a:off x="0" y="1057910"/>
              <a:ext cx="27940" cy="384810"/>
            </a:xfrm>
            <a:custGeom>
              <a:avLst/>
              <a:gdLst/>
              <a:ahLst/>
              <a:cxnLst/>
              <a:rect l="l" t="t" r="r" b="b"/>
              <a:pathLst>
                <a:path w="27940" h="38481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22"/>
            <p:cNvSpPr/>
            <p:nvPr/>
          </p:nvSpPr>
          <p:spPr>
            <a:xfrm>
              <a:off x="0" y="1526540"/>
              <a:ext cx="27940" cy="386080"/>
            </a:xfrm>
            <a:custGeom>
              <a:avLst/>
              <a:gdLst/>
              <a:ahLst/>
              <a:cxnLst/>
              <a:rect l="l" t="t" r="r" b="b"/>
              <a:pathLst>
                <a:path w="27940" h="38608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23"/>
            <p:cNvSpPr/>
            <p:nvPr/>
          </p:nvSpPr>
          <p:spPr>
            <a:xfrm>
              <a:off x="2592070" y="1184910"/>
              <a:ext cx="27940" cy="618490"/>
            </a:xfrm>
            <a:custGeom>
              <a:avLst/>
              <a:gdLst/>
              <a:ahLst/>
              <a:cxnLst/>
              <a:rect l="l" t="t" r="r" b="b"/>
              <a:pathLst>
                <a:path w="27940" h="61849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24"/>
            <p:cNvSpPr/>
            <p:nvPr/>
          </p:nvSpPr>
          <p:spPr>
            <a:xfrm>
              <a:off x="27940" y="0"/>
              <a:ext cx="2564130" cy="5182870"/>
            </a:xfrm>
            <a:custGeom>
              <a:avLst/>
              <a:gdLst/>
              <a:ahLst/>
              <a:cxnLst/>
              <a:rect l="l" t="t" r="r" b="b"/>
              <a:pathLst>
                <a:path w="2564130" h="518287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555555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5" name="Freeform 25"/>
          <p:cNvSpPr/>
          <p:nvPr/>
        </p:nvSpPr>
        <p:spPr>
          <a:xfrm>
            <a:off x="1231555" y="7929061"/>
            <a:ext cx="840295" cy="840295"/>
          </a:xfrm>
          <a:custGeom>
            <a:avLst/>
            <a:gdLst/>
            <a:ahLst/>
            <a:cxnLst/>
            <a:rect l="l" t="t" r="r" b="b"/>
            <a:pathLst>
              <a:path w="840295" h="840295">
                <a:moveTo>
                  <a:pt x="0" y="0"/>
                </a:moveTo>
                <a:lnTo>
                  <a:pt x="840295" y="0"/>
                </a:lnTo>
                <a:lnTo>
                  <a:pt x="840295" y="840295"/>
                </a:lnTo>
                <a:lnTo>
                  <a:pt x="0" y="84029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6" name="TextBox 26"/>
          <p:cNvSpPr txBox="1"/>
          <p:nvPr/>
        </p:nvSpPr>
        <p:spPr>
          <a:xfrm>
            <a:off x="4527853" y="536845"/>
            <a:ext cx="3328388" cy="13589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199"/>
              </a:lnSpc>
              <a:spcBef>
                <a:spcPct val="0"/>
              </a:spcBef>
            </a:pPr>
            <a:r>
              <a:rPr lang="en-US" sz="7999" i="1">
                <a:solidFill>
                  <a:srgbClr val="0097B2"/>
                </a:solidFill>
                <a:latin typeface="Anton Italics"/>
                <a:ea typeface="Anton Italics"/>
                <a:cs typeface="Anton Italics"/>
                <a:sym typeface="Anton Italics"/>
              </a:rPr>
              <a:t>DATIONS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225248" y="408256"/>
            <a:ext cx="4442761" cy="13589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199"/>
              </a:lnSpc>
              <a:spcBef>
                <a:spcPct val="0"/>
              </a:spcBef>
            </a:pPr>
            <a:r>
              <a:rPr lang="en-US" sz="7999" i="1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RECOMMEN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2834589" y="7881436"/>
            <a:ext cx="7267270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20"/>
              </a:lnSpc>
            </a:pPr>
            <a:r>
              <a:rPr lang="en-US" sz="23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Use data-driven insights to tailor promotions around ride patterns and popular stations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2558412" y="6519380"/>
            <a:ext cx="7267270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20"/>
              </a:lnSpc>
            </a:pPr>
            <a:r>
              <a:rPr lang="en-US" sz="23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Optimize station inventory based on usage peaks to improve availability and satisfaction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2337921" y="5365273"/>
            <a:ext cx="7267270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20"/>
              </a:lnSpc>
            </a:pPr>
            <a:r>
              <a:rPr lang="en-US" sz="23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Enhance member benefits such as exclusive access and priority bike availability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2071850" y="4008244"/>
            <a:ext cx="7311398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20"/>
              </a:lnSpc>
            </a:pPr>
            <a:r>
              <a:rPr lang="en-US" sz="23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Offer incentives and bundled discounts to encourage casual riders to become members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876730" y="2849110"/>
            <a:ext cx="7267270" cy="789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20"/>
              </a:lnSpc>
            </a:pPr>
            <a:r>
              <a:rPr lang="en-US" sz="23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Launch targeted summer and weekend marketing campaigns focused on casual riders</a:t>
            </a:r>
          </a:p>
        </p:txBody>
      </p:sp>
      <p:sp>
        <p:nvSpPr>
          <p:cNvPr id="33" name="Freeform 33"/>
          <p:cNvSpPr/>
          <p:nvPr/>
        </p:nvSpPr>
        <p:spPr>
          <a:xfrm>
            <a:off x="1036436" y="6567005"/>
            <a:ext cx="840295" cy="840295"/>
          </a:xfrm>
          <a:custGeom>
            <a:avLst/>
            <a:gdLst/>
            <a:ahLst/>
            <a:cxnLst/>
            <a:rect l="l" t="t" r="r" b="b"/>
            <a:pathLst>
              <a:path w="840295" h="840295">
                <a:moveTo>
                  <a:pt x="0" y="0"/>
                </a:moveTo>
                <a:lnTo>
                  <a:pt x="840294" y="0"/>
                </a:lnTo>
                <a:lnTo>
                  <a:pt x="840294" y="840294"/>
                </a:lnTo>
                <a:lnTo>
                  <a:pt x="0" y="84029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4" name="Freeform 34"/>
          <p:cNvSpPr/>
          <p:nvPr/>
        </p:nvSpPr>
        <p:spPr>
          <a:xfrm>
            <a:off x="799633" y="5412898"/>
            <a:ext cx="840295" cy="840295"/>
          </a:xfrm>
          <a:custGeom>
            <a:avLst/>
            <a:gdLst/>
            <a:ahLst/>
            <a:cxnLst/>
            <a:rect l="l" t="t" r="r" b="b"/>
            <a:pathLst>
              <a:path w="840295" h="840295">
                <a:moveTo>
                  <a:pt x="0" y="0"/>
                </a:moveTo>
                <a:lnTo>
                  <a:pt x="840294" y="0"/>
                </a:lnTo>
                <a:lnTo>
                  <a:pt x="840294" y="840295"/>
                </a:lnTo>
                <a:lnTo>
                  <a:pt x="0" y="84029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5" name="Freeform 35"/>
          <p:cNvSpPr/>
          <p:nvPr/>
        </p:nvSpPr>
        <p:spPr>
          <a:xfrm>
            <a:off x="608553" y="4188360"/>
            <a:ext cx="840295" cy="840295"/>
          </a:xfrm>
          <a:custGeom>
            <a:avLst/>
            <a:gdLst/>
            <a:ahLst/>
            <a:cxnLst/>
            <a:rect l="l" t="t" r="r" b="b"/>
            <a:pathLst>
              <a:path w="840295" h="840295">
                <a:moveTo>
                  <a:pt x="0" y="0"/>
                </a:moveTo>
                <a:lnTo>
                  <a:pt x="840294" y="0"/>
                </a:lnTo>
                <a:lnTo>
                  <a:pt x="840294" y="840295"/>
                </a:lnTo>
                <a:lnTo>
                  <a:pt x="0" y="84029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6" name="Freeform 36"/>
          <p:cNvSpPr/>
          <p:nvPr/>
        </p:nvSpPr>
        <p:spPr>
          <a:xfrm>
            <a:off x="379485" y="2967066"/>
            <a:ext cx="840295" cy="840295"/>
          </a:xfrm>
          <a:custGeom>
            <a:avLst/>
            <a:gdLst/>
            <a:ahLst/>
            <a:cxnLst/>
            <a:rect l="l" t="t" r="r" b="b"/>
            <a:pathLst>
              <a:path w="840295" h="840295">
                <a:moveTo>
                  <a:pt x="0" y="0"/>
                </a:moveTo>
                <a:lnTo>
                  <a:pt x="840295" y="0"/>
                </a:lnTo>
                <a:lnTo>
                  <a:pt x="840295" y="840294"/>
                </a:lnTo>
                <a:lnTo>
                  <a:pt x="0" y="84029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7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2700000" flipH="1">
            <a:off x="3153009" y="-7806612"/>
            <a:ext cx="26997935" cy="8963657"/>
          </a:xfrm>
          <a:custGeom>
            <a:avLst/>
            <a:gdLst/>
            <a:ahLst/>
            <a:cxnLst/>
            <a:rect l="l" t="t" r="r" b="b"/>
            <a:pathLst>
              <a:path w="26997935" h="8963657">
                <a:moveTo>
                  <a:pt x="26997936" y="0"/>
                </a:moveTo>
                <a:lnTo>
                  <a:pt x="0" y="0"/>
                </a:lnTo>
                <a:lnTo>
                  <a:pt x="0" y="8963656"/>
                </a:lnTo>
                <a:lnTo>
                  <a:pt x="26997936" y="8963656"/>
                </a:lnTo>
                <a:lnTo>
                  <a:pt x="2699793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t="-20119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429474" y="2692678"/>
            <a:ext cx="9355531" cy="26292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506"/>
              </a:lnSpc>
              <a:spcBef>
                <a:spcPct val="0"/>
              </a:spcBef>
            </a:pPr>
            <a:r>
              <a:rPr lang="en-US" sz="15362" i="1">
                <a:solidFill>
                  <a:srgbClr val="FFFFFF"/>
                </a:solidFill>
                <a:latin typeface="Anton Italics"/>
                <a:ea typeface="Anton Italics"/>
                <a:cs typeface="Anton Italics"/>
                <a:sym typeface="Anton Italics"/>
              </a:rPr>
              <a:t>THANK YOU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311247" y="5985218"/>
            <a:ext cx="9473758" cy="19167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5624"/>
              </a:lnSpc>
              <a:spcBef>
                <a:spcPct val="0"/>
              </a:spcBef>
            </a:pPr>
            <a:r>
              <a:rPr lang="en-US" sz="11160" i="1">
                <a:solidFill>
                  <a:srgbClr val="0097B2"/>
                </a:solidFill>
                <a:latin typeface="Anton Italics"/>
                <a:ea typeface="Anton Italics"/>
                <a:cs typeface="Anton Italics"/>
                <a:sym typeface="Anton Italics"/>
              </a:rPr>
              <a:t>QUESTIONS?</a:t>
            </a:r>
          </a:p>
        </p:txBody>
      </p:sp>
      <p:grpSp>
        <p:nvGrpSpPr>
          <p:cNvPr id="5" name="Group 5"/>
          <p:cNvGrpSpPr/>
          <p:nvPr/>
        </p:nvGrpSpPr>
        <p:grpSpPr>
          <a:xfrm rot="-2700000">
            <a:off x="7475955" y="7702503"/>
            <a:ext cx="19150505" cy="5263227"/>
            <a:chOff x="0" y="0"/>
            <a:chExt cx="5043754" cy="13862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043755" cy="1386200"/>
            </a:xfrm>
            <a:custGeom>
              <a:avLst/>
              <a:gdLst/>
              <a:ahLst/>
              <a:cxnLst/>
              <a:rect l="l" t="t" r="r" b="b"/>
              <a:pathLst>
                <a:path w="5043755" h="1386200">
                  <a:moveTo>
                    <a:pt x="0" y="0"/>
                  </a:moveTo>
                  <a:lnTo>
                    <a:pt x="5043755" y="0"/>
                  </a:lnTo>
                  <a:lnTo>
                    <a:pt x="5043755" y="1386200"/>
                  </a:lnTo>
                  <a:lnTo>
                    <a:pt x="0" y="1386200"/>
                  </a:lnTo>
                  <a:close/>
                </a:path>
              </a:pathLst>
            </a:custGeom>
            <a:solidFill>
              <a:srgbClr val="272727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5043754" cy="14338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00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1135894" y="1167507"/>
            <a:ext cx="4450782" cy="8748466"/>
          </a:xfrm>
          <a:custGeom>
            <a:avLst/>
            <a:gdLst/>
            <a:ahLst/>
            <a:cxnLst/>
            <a:rect l="l" t="t" r="r" b="b"/>
            <a:pathLst>
              <a:path w="4450782" h="8748466">
                <a:moveTo>
                  <a:pt x="0" y="0"/>
                </a:moveTo>
                <a:lnTo>
                  <a:pt x="4450781" y="0"/>
                </a:lnTo>
                <a:lnTo>
                  <a:pt x="4450781" y="8748465"/>
                </a:lnTo>
                <a:lnTo>
                  <a:pt x="0" y="874846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227</Words>
  <Application>Microsoft Macintosh PowerPoint</Application>
  <PresentationFormat>Custom</PresentationFormat>
  <Paragraphs>38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Anton Italics</vt:lpstr>
      <vt:lpstr>Arial</vt:lpstr>
      <vt:lpstr>Quicksand</vt:lpstr>
      <vt:lpstr>Open Sans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cyclistic</dc:title>
  <cp:lastModifiedBy>Priscilla Aihoon</cp:lastModifiedBy>
  <cp:revision>2</cp:revision>
  <dcterms:created xsi:type="dcterms:W3CDTF">2006-08-16T00:00:00Z</dcterms:created>
  <dcterms:modified xsi:type="dcterms:W3CDTF">2025-10-16T06:12:07Z</dcterms:modified>
  <dc:identifier>DAG17XPXxrA</dc:identifier>
</cp:coreProperties>
</file>

<file path=docProps/thumbnail.jpeg>
</file>